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79" r:id="rId7"/>
    <p:sldId id="286" r:id="rId8"/>
    <p:sldId id="287" r:id="rId9"/>
    <p:sldId id="288" r:id="rId10"/>
    <p:sldId id="289" r:id="rId11"/>
    <p:sldId id="290" r:id="rId12"/>
    <p:sldId id="291" r:id="rId13"/>
    <p:sldId id="258" r:id="rId14"/>
    <p:sldId id="284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655" autoAdjust="0"/>
  </p:normalViewPr>
  <p:slideViewPr>
    <p:cSldViewPr snapToGrid="0">
      <p:cViewPr varScale="1">
        <p:scale>
          <a:sx n="102" d="100"/>
          <a:sy n="102" d="100"/>
        </p:scale>
        <p:origin x="894" y="10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7/12/2024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7/12/2024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17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940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722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10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072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83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1232" y="4949072"/>
            <a:ext cx="7846243" cy="1814660"/>
          </a:xfrm>
        </p:spPr>
        <p:txBody>
          <a:bodyPr anchor="ctr"/>
          <a:lstStyle/>
          <a:p>
            <a:r>
              <a:rPr lang="en-US" b="1" u="sng" dirty="0"/>
              <a:t>Fertilizer Management System</a:t>
            </a:r>
            <a:br>
              <a:rPr lang="en-US" sz="3200" b="1" u="sng" dirty="0"/>
            </a:br>
            <a:br>
              <a:rPr lang="en-US" sz="2400" dirty="0"/>
            </a:br>
            <a:r>
              <a:rPr lang="en-US" sz="2400" dirty="0"/>
              <a:t>				-Aditya </a:t>
            </a:r>
            <a:r>
              <a:rPr lang="en-US" sz="2400" dirty="0" err="1"/>
              <a:t>Ghodke</a:t>
            </a:r>
            <a:r>
              <a:rPr lang="en-US" sz="2400" dirty="0"/>
              <a:t>						-Aditya </a:t>
            </a:r>
            <a:r>
              <a:rPr lang="en-US" sz="2400" dirty="0" err="1"/>
              <a:t>Chougule</a:t>
            </a:r>
            <a:br>
              <a:rPr lang="en-US" sz="2400" dirty="0"/>
            </a:br>
            <a:r>
              <a:rPr lang="en-US" sz="2400" dirty="0"/>
              <a:t>				-Abhijeet Surshetwar		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Some Important info about tables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80916" y="3281554"/>
            <a:ext cx="7288212" cy="1705386"/>
          </a:xfrm>
        </p:spPr>
        <p:txBody>
          <a:bodyPr>
            <a:normAutofit/>
          </a:bodyPr>
          <a:lstStyle/>
          <a:p>
            <a:r>
              <a:rPr lang="en-US" dirty="0"/>
              <a:t>Techniques for connecting </a:t>
            </a:r>
          </a:p>
          <a:p>
            <a:pPr lvl="1"/>
            <a:r>
              <a:rPr lang="en-US" dirty="0"/>
              <a:t>The Primary key one table will be the foreign key of another table to establish the connection between tables.</a:t>
            </a:r>
          </a:p>
          <a:p>
            <a:pPr lvl="1"/>
            <a:r>
              <a:rPr lang="en-US" dirty="0"/>
              <a:t>There are more than one foreign key present inside the table.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E1CF79-4FDC-8CAF-CC16-E309A2C49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05177"/>
            <a:ext cx="5733772" cy="448990"/>
          </a:xfrm>
        </p:spPr>
        <p:txBody>
          <a:bodyPr/>
          <a:lstStyle/>
          <a:p>
            <a:r>
              <a:rPr lang="en-US" dirty="0"/>
              <a:t>Key Tables and Attributes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032733"/>
          </a:xfrm>
        </p:spPr>
        <p:txBody>
          <a:bodyPr>
            <a:noAutofit/>
          </a:bodyPr>
          <a:lstStyle/>
          <a:p>
            <a:r>
              <a:rPr lang="en-US" dirty="0"/>
              <a:t>Farmer</a:t>
            </a:r>
          </a:p>
          <a:p>
            <a:pPr lvl="1"/>
            <a:r>
              <a:rPr lang="en-US" dirty="0" err="1"/>
              <a:t>Farmerid</a:t>
            </a:r>
            <a:r>
              <a:rPr lang="en-US" dirty="0"/>
              <a:t>(Primary Key)</a:t>
            </a:r>
          </a:p>
          <a:p>
            <a:pPr lvl="1"/>
            <a:r>
              <a:rPr lang="en-US" dirty="0" err="1"/>
              <a:t>Fname</a:t>
            </a:r>
            <a:endParaRPr lang="en-US" dirty="0"/>
          </a:p>
          <a:p>
            <a:pPr lvl="1"/>
            <a:r>
              <a:rPr lang="en-US" dirty="0" err="1"/>
              <a:t>Lname</a:t>
            </a:r>
            <a:endParaRPr lang="en-US" dirty="0"/>
          </a:p>
          <a:p>
            <a:r>
              <a:rPr lang="en-US" dirty="0"/>
              <a:t>Fertilizers</a:t>
            </a:r>
          </a:p>
          <a:p>
            <a:pPr lvl="1"/>
            <a:r>
              <a:rPr lang="en-US" dirty="0" err="1"/>
              <a:t>FertilizerID</a:t>
            </a:r>
            <a:r>
              <a:rPr lang="en-US" dirty="0"/>
              <a:t>(Primary key)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Type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E07A905-8B37-D13F-25D3-1D3BCDB86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87108" y="2705177"/>
            <a:ext cx="3943627" cy="448989"/>
          </a:xfrm>
        </p:spPr>
        <p:txBody>
          <a:bodyPr/>
          <a:lstStyle/>
          <a:p>
            <a:r>
              <a:rPr lang="en-US" dirty="0"/>
              <a:t>Database Relations	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4E9A764F-6B65-050E-E561-82F77339D16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64867"/>
            <a:ext cx="3943627" cy="1520255"/>
          </a:xfrm>
        </p:spPr>
        <p:txBody>
          <a:bodyPr>
            <a:normAutofit/>
          </a:bodyPr>
          <a:lstStyle/>
          <a:p>
            <a:r>
              <a:rPr lang="en-US" dirty="0"/>
              <a:t>Farmer and Fields</a:t>
            </a:r>
          </a:p>
          <a:p>
            <a:r>
              <a:rPr lang="en-US" dirty="0"/>
              <a:t>Officer and cultivation </a:t>
            </a:r>
          </a:p>
          <a:p>
            <a:r>
              <a:rPr lang="en-US" dirty="0"/>
              <a:t>Stores  and farmer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2641697" y="5886093"/>
            <a:ext cx="45719" cy="45719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887E4-8813-F65D-50EE-D04A0AC9E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727" y="1932491"/>
            <a:ext cx="5656088" cy="316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744718"/>
            <a:ext cx="4229100" cy="69631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013" y="1831912"/>
            <a:ext cx="3379902" cy="4201242"/>
          </a:xfrm>
        </p:spPr>
        <p:txBody>
          <a:bodyPr>
            <a:normAutofit/>
          </a:bodyPr>
          <a:lstStyle/>
          <a:p>
            <a:r>
              <a:rPr lang="en-US" dirty="0"/>
              <a:t>Table 1 - FARMER</a:t>
            </a:r>
          </a:p>
          <a:p>
            <a:r>
              <a:rPr lang="en-US" dirty="0"/>
              <a:t>Table 2 – SUPPLY</a:t>
            </a:r>
          </a:p>
          <a:p>
            <a:r>
              <a:rPr lang="en-US" dirty="0"/>
              <a:t>Table 3 – OFFICER</a:t>
            </a:r>
          </a:p>
          <a:p>
            <a:r>
              <a:rPr lang="en-US" dirty="0"/>
              <a:t>Table 4 – CULTIVATION</a:t>
            </a:r>
          </a:p>
          <a:p>
            <a:r>
              <a:rPr lang="en-US" dirty="0"/>
              <a:t>Table 5 – FERTILIZER</a:t>
            </a:r>
          </a:p>
          <a:p>
            <a:r>
              <a:rPr lang="en-US" dirty="0"/>
              <a:t>Table 6 – RECEIVER</a:t>
            </a:r>
          </a:p>
          <a:p>
            <a:r>
              <a:rPr lang="en-US" dirty="0"/>
              <a:t>Table 7 - STORES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3961" y="176596"/>
            <a:ext cx="4179570" cy="3376691"/>
          </a:xfrm>
        </p:spPr>
        <p:txBody>
          <a:bodyPr/>
          <a:lstStyle/>
          <a:p>
            <a:r>
              <a:rPr lang="en-US" sz="4000" b="1" u="sng" dirty="0"/>
              <a:t>Farmer Table</a:t>
            </a:r>
            <a:br>
              <a:rPr lang="en-US" sz="4000" b="1" u="sng" dirty="0"/>
            </a:br>
            <a:br>
              <a:rPr lang="en-US" sz="4000" b="1" u="sng" dirty="0"/>
            </a:br>
            <a:br>
              <a:rPr lang="en-US" sz="4000" b="1" u="sng" dirty="0"/>
            </a:br>
            <a:br>
              <a:rPr lang="en-US" sz="4000" b="1" u="sng" dirty="0"/>
            </a:br>
            <a:endParaRPr lang="en-US" sz="4000" b="1" u="sng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48EF356-1822-E2AE-2794-322870D4C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104" r="18104"/>
          <a:stretch/>
        </p:blipFill>
        <p:spPr>
          <a:xfrm>
            <a:off x="0" y="-5080"/>
            <a:ext cx="6576291" cy="6872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6E0131-B00D-6FCA-26C5-8EFC96B2DB5A}"/>
              </a:ext>
            </a:extLst>
          </p:cNvPr>
          <p:cNvSpPr txBox="1"/>
          <p:nvPr/>
        </p:nvSpPr>
        <p:spPr>
          <a:xfrm>
            <a:off x="5816338" y="2535810"/>
            <a:ext cx="6021371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</a:rPr>
              <a:t>CREATE TABLE FARMER(</a:t>
            </a:r>
          </a:p>
          <a:p>
            <a:r>
              <a:rPr lang="en-IN" sz="2500" dirty="0">
                <a:solidFill>
                  <a:schemeClr val="bg1"/>
                </a:solidFill>
              </a:rPr>
              <a:t>	</a:t>
            </a:r>
            <a:r>
              <a:rPr lang="en-IN" sz="2500" dirty="0" err="1">
                <a:solidFill>
                  <a:schemeClr val="bg1"/>
                </a:solidFill>
              </a:rPr>
              <a:t>FarmerID</a:t>
            </a:r>
            <a:r>
              <a:rPr lang="en-IN" sz="2500" dirty="0">
                <a:solidFill>
                  <a:schemeClr val="bg1"/>
                </a:solidFill>
              </a:rPr>
              <a:t> CHAR(4) NOT NULL,</a:t>
            </a:r>
          </a:p>
          <a:p>
            <a:r>
              <a:rPr lang="en-IN" sz="2500" dirty="0">
                <a:solidFill>
                  <a:schemeClr val="bg1"/>
                </a:solidFill>
              </a:rPr>
              <a:t>	FName VARCHAR(20) NOT NULL,	</a:t>
            </a:r>
            <a:r>
              <a:rPr lang="en-IN" sz="2500" dirty="0" err="1">
                <a:solidFill>
                  <a:schemeClr val="bg1"/>
                </a:solidFill>
              </a:rPr>
              <a:t>LName</a:t>
            </a:r>
            <a:r>
              <a:rPr lang="en-IN" sz="2500" dirty="0">
                <a:solidFill>
                  <a:schemeClr val="bg1"/>
                </a:solidFill>
              </a:rPr>
              <a:t> VARCHAR(20) NOT NULL,	Address VARCHAR(200) NOT NULL,	</a:t>
            </a:r>
            <a:r>
              <a:rPr lang="en-IN" sz="2500" dirty="0" err="1">
                <a:solidFill>
                  <a:schemeClr val="bg1"/>
                </a:solidFill>
              </a:rPr>
              <a:t>TelNo</a:t>
            </a:r>
            <a:r>
              <a:rPr lang="en-IN" sz="2500" dirty="0">
                <a:solidFill>
                  <a:schemeClr val="bg1"/>
                </a:solidFill>
              </a:rPr>
              <a:t>  CHAR(10) NOT NULL,</a:t>
            </a:r>
          </a:p>
          <a:p>
            <a:r>
              <a:rPr lang="en-IN" sz="2500" dirty="0">
                <a:solidFill>
                  <a:schemeClr val="bg1"/>
                </a:solidFill>
              </a:rPr>
              <a:t>	NIC  VARCHAR(12) NOT NULL);</a:t>
            </a:r>
          </a:p>
        </p:txBody>
      </p: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3961" y="176598"/>
            <a:ext cx="4179570" cy="1124301"/>
          </a:xfrm>
        </p:spPr>
        <p:txBody>
          <a:bodyPr/>
          <a:lstStyle/>
          <a:p>
            <a:r>
              <a:rPr lang="en-US" sz="4000" b="1" u="sng" dirty="0"/>
              <a:t>Officer Table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48EF356-1822-E2AE-2794-322870D4C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104" r="18104"/>
          <a:stretch/>
        </p:blipFill>
        <p:spPr>
          <a:xfrm>
            <a:off x="0" y="-5080"/>
            <a:ext cx="6576291" cy="6872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6E0131-B00D-6FCA-26C5-8EFC96B2DB5A}"/>
              </a:ext>
            </a:extLst>
          </p:cNvPr>
          <p:cNvSpPr txBox="1"/>
          <p:nvPr/>
        </p:nvSpPr>
        <p:spPr>
          <a:xfrm>
            <a:off x="6023728" y="1911473"/>
            <a:ext cx="602137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</a:rPr>
              <a:t>CREATE TABLE AGRICULTURAL_OFFICER(	</a:t>
            </a:r>
            <a:r>
              <a:rPr lang="en-IN" sz="2500" dirty="0" err="1">
                <a:solidFill>
                  <a:schemeClr val="bg1"/>
                </a:solidFill>
              </a:rPr>
              <a:t>OfficerID</a:t>
            </a:r>
            <a:r>
              <a:rPr lang="en-IN" sz="2500" dirty="0">
                <a:solidFill>
                  <a:schemeClr val="bg1"/>
                </a:solidFill>
              </a:rPr>
              <a:t> CHAR(4) NOT NULL,	</a:t>
            </a:r>
            <a:r>
              <a:rPr lang="en-IN" sz="2500" dirty="0" err="1">
                <a:solidFill>
                  <a:schemeClr val="bg1"/>
                </a:solidFill>
              </a:rPr>
              <a:t>CenterID</a:t>
            </a:r>
            <a:r>
              <a:rPr lang="en-IN" sz="2500" dirty="0">
                <a:solidFill>
                  <a:schemeClr val="bg1"/>
                </a:solidFill>
              </a:rPr>
              <a:t> CHAR(4) NOT NULL,	FName VARCHAR(20) NOT NULL,	</a:t>
            </a:r>
            <a:r>
              <a:rPr lang="en-IN" sz="2500" dirty="0" err="1">
                <a:solidFill>
                  <a:schemeClr val="bg1"/>
                </a:solidFill>
              </a:rPr>
              <a:t>LName</a:t>
            </a:r>
            <a:r>
              <a:rPr lang="en-IN" sz="2500" dirty="0">
                <a:solidFill>
                  <a:schemeClr val="bg1"/>
                </a:solidFill>
              </a:rPr>
              <a:t> VARCHAR(20) NOT NULL,	</a:t>
            </a:r>
            <a:r>
              <a:rPr lang="en-IN" sz="2500" dirty="0" err="1">
                <a:solidFill>
                  <a:schemeClr val="bg1"/>
                </a:solidFill>
              </a:rPr>
              <a:t>TelNo</a:t>
            </a:r>
            <a:r>
              <a:rPr lang="en-IN" sz="2500" dirty="0">
                <a:solidFill>
                  <a:schemeClr val="bg1"/>
                </a:solidFill>
              </a:rPr>
              <a:t> CHAR(10) NOT NULL);</a:t>
            </a:r>
          </a:p>
        </p:txBody>
      </p:sp>
    </p:spTree>
    <p:extLst>
      <p:ext uri="{BB962C8B-B14F-4D97-AF65-F5344CB8AC3E}">
        <p14:creationId xmlns:p14="http://schemas.microsoft.com/office/powerpoint/2010/main" val="247842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3961" y="176596"/>
            <a:ext cx="4179570" cy="3376691"/>
          </a:xfrm>
        </p:spPr>
        <p:txBody>
          <a:bodyPr/>
          <a:lstStyle/>
          <a:p>
            <a:r>
              <a:rPr lang="en-US" sz="4000" b="1" u="sng" dirty="0"/>
              <a:t>Supply Table</a:t>
            </a:r>
            <a:br>
              <a:rPr lang="en-US" sz="4000" b="1" u="sng" dirty="0"/>
            </a:br>
            <a:br>
              <a:rPr lang="en-US" sz="4000" b="1" u="sng" dirty="0"/>
            </a:br>
            <a:br>
              <a:rPr lang="en-US" sz="4000" b="1" u="sng" dirty="0"/>
            </a:br>
            <a:br>
              <a:rPr lang="en-US" sz="4000" b="1" u="sng" dirty="0"/>
            </a:br>
            <a:endParaRPr lang="en-US" sz="4000" b="1" u="sng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48EF356-1822-E2AE-2794-322870D4C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104" r="18104"/>
          <a:stretch/>
        </p:blipFill>
        <p:spPr>
          <a:xfrm>
            <a:off x="0" y="-5080"/>
            <a:ext cx="6576291" cy="6872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6E0131-B00D-6FCA-26C5-8EFC96B2DB5A}"/>
              </a:ext>
            </a:extLst>
          </p:cNvPr>
          <p:cNvSpPr txBox="1"/>
          <p:nvPr/>
        </p:nvSpPr>
        <p:spPr>
          <a:xfrm>
            <a:off x="5816338" y="2535810"/>
            <a:ext cx="60213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CREATE TABLE SUPPLY (</a:t>
            </a:r>
          </a:p>
          <a:p>
            <a:r>
              <a:rPr lang="en-US" sz="2500" dirty="0">
                <a:solidFill>
                  <a:schemeClr val="bg1"/>
                </a:solidFill>
              </a:rPr>
              <a:t>	</a:t>
            </a:r>
            <a:r>
              <a:rPr lang="en-US" sz="2500" dirty="0" err="1">
                <a:solidFill>
                  <a:schemeClr val="bg1"/>
                </a:solidFill>
              </a:rPr>
              <a:t>CenterID</a:t>
            </a:r>
            <a:r>
              <a:rPr lang="en-US" sz="2500" dirty="0">
                <a:solidFill>
                  <a:schemeClr val="bg1"/>
                </a:solidFill>
              </a:rPr>
              <a:t> CHAR(4) NOT NULL,	Division VARCHAR(30) NOT NULL,	PRIMARY KEY(</a:t>
            </a:r>
            <a:r>
              <a:rPr lang="en-US" sz="2500" dirty="0" err="1">
                <a:solidFill>
                  <a:schemeClr val="bg1"/>
                </a:solidFill>
              </a:rPr>
              <a:t>CenterID</a:t>
            </a:r>
            <a:r>
              <a:rPr lang="en-US" sz="2500" dirty="0">
                <a:solidFill>
                  <a:schemeClr val="bg1"/>
                </a:solidFill>
              </a:rPr>
              <a:t>));</a:t>
            </a:r>
            <a:endParaRPr lang="en-IN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539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3426" y="522568"/>
            <a:ext cx="5147193" cy="933809"/>
          </a:xfrm>
        </p:spPr>
        <p:txBody>
          <a:bodyPr/>
          <a:lstStyle/>
          <a:p>
            <a:r>
              <a:rPr lang="en-US" sz="4000" b="1" u="sng" dirty="0"/>
              <a:t>Cultivation Table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48EF356-1822-E2AE-2794-322870D4C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104" r="18104"/>
          <a:stretch/>
        </p:blipFill>
        <p:spPr>
          <a:xfrm>
            <a:off x="0" y="-5080"/>
            <a:ext cx="6576291" cy="6872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6E0131-B00D-6FCA-26C5-8EFC96B2DB5A}"/>
              </a:ext>
            </a:extLst>
          </p:cNvPr>
          <p:cNvSpPr txBox="1"/>
          <p:nvPr/>
        </p:nvSpPr>
        <p:spPr>
          <a:xfrm>
            <a:off x="5448694" y="1984025"/>
            <a:ext cx="6389014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</a:rPr>
              <a:t>CREATE TABLE CULTIVATION(</a:t>
            </a:r>
          </a:p>
          <a:p>
            <a:r>
              <a:rPr lang="en-IN" sz="2500" dirty="0">
                <a:solidFill>
                  <a:schemeClr val="bg1"/>
                </a:solidFill>
              </a:rPr>
              <a:t>	</a:t>
            </a:r>
            <a:r>
              <a:rPr lang="en-IN" sz="2500" dirty="0" err="1">
                <a:solidFill>
                  <a:schemeClr val="bg1"/>
                </a:solidFill>
              </a:rPr>
              <a:t>LandID</a:t>
            </a:r>
            <a:r>
              <a:rPr lang="en-IN" sz="2500" dirty="0">
                <a:solidFill>
                  <a:schemeClr val="bg1"/>
                </a:solidFill>
              </a:rPr>
              <a:t> CHAR(4) NOT NULL,	</a:t>
            </a:r>
            <a:r>
              <a:rPr lang="en-IN" sz="2500" dirty="0" err="1">
                <a:solidFill>
                  <a:schemeClr val="bg1"/>
                </a:solidFill>
              </a:rPr>
              <a:t>FarmerID</a:t>
            </a:r>
            <a:r>
              <a:rPr lang="en-IN" sz="2500" dirty="0">
                <a:solidFill>
                  <a:schemeClr val="bg1"/>
                </a:solidFill>
              </a:rPr>
              <a:t> CHAR(4) NOT NULL,	</a:t>
            </a:r>
            <a:r>
              <a:rPr lang="en-IN" sz="2500" dirty="0" err="1">
                <a:solidFill>
                  <a:schemeClr val="bg1"/>
                </a:solidFill>
              </a:rPr>
              <a:t>OfficerID</a:t>
            </a:r>
            <a:r>
              <a:rPr lang="en-IN" sz="2500" dirty="0">
                <a:solidFill>
                  <a:schemeClr val="bg1"/>
                </a:solidFill>
              </a:rPr>
              <a:t> CHAR(4) NOT NULL,	</a:t>
            </a:r>
            <a:r>
              <a:rPr lang="en-IN" sz="2500" dirty="0" err="1">
                <a:solidFill>
                  <a:schemeClr val="bg1"/>
                </a:solidFill>
              </a:rPr>
              <a:t>CropName</a:t>
            </a:r>
            <a:r>
              <a:rPr lang="en-IN" sz="2500" dirty="0">
                <a:solidFill>
                  <a:schemeClr val="bg1"/>
                </a:solidFill>
              </a:rPr>
              <a:t> VARCHAR(30) NOT NULL,</a:t>
            </a:r>
          </a:p>
          <a:p>
            <a:r>
              <a:rPr lang="en-IN" sz="2500" dirty="0">
                <a:solidFill>
                  <a:schemeClr val="bg1"/>
                </a:solidFill>
              </a:rPr>
              <a:t>	</a:t>
            </a:r>
            <a:r>
              <a:rPr lang="en-IN" sz="2500" dirty="0" err="1">
                <a:solidFill>
                  <a:schemeClr val="bg1"/>
                </a:solidFill>
              </a:rPr>
              <a:t>LandArea</a:t>
            </a:r>
            <a:r>
              <a:rPr lang="en-IN" sz="2500" dirty="0">
                <a:solidFill>
                  <a:schemeClr val="bg1"/>
                </a:solidFill>
              </a:rPr>
              <a:t> DECIMAL(8,3) NOT NULL,	Month VARCHAR(20) NOT NULL,	PRIMARY KEY(</a:t>
            </a:r>
            <a:r>
              <a:rPr lang="en-IN" sz="2500" dirty="0" err="1">
                <a:solidFill>
                  <a:schemeClr val="bg1"/>
                </a:solidFill>
              </a:rPr>
              <a:t>LandID</a:t>
            </a:r>
            <a:r>
              <a:rPr lang="en-IN" sz="2500" dirty="0">
                <a:solidFill>
                  <a:schemeClr val="bg1"/>
                </a:solidFill>
              </a:rPr>
              <a:t>),</a:t>
            </a:r>
            <a:r>
              <a:rPr lang="en-US" sz="2500" dirty="0">
                <a:solidFill>
                  <a:schemeClr val="bg1"/>
                </a:solidFill>
              </a:rPr>
              <a:t> 	</a:t>
            </a:r>
          </a:p>
          <a:p>
            <a:r>
              <a:rPr lang="en-US" sz="2500" dirty="0">
                <a:solidFill>
                  <a:schemeClr val="bg1"/>
                </a:solidFill>
              </a:rPr>
              <a:t>	FOREIGN KEY (</a:t>
            </a:r>
            <a:r>
              <a:rPr lang="en-US" sz="2500" dirty="0" err="1">
                <a:solidFill>
                  <a:schemeClr val="bg1"/>
                </a:solidFill>
              </a:rPr>
              <a:t>FarmerID</a:t>
            </a:r>
            <a:r>
              <a:rPr lang="en-US" sz="2500" dirty="0">
                <a:solidFill>
                  <a:schemeClr val="bg1"/>
                </a:solidFill>
              </a:rPr>
              <a:t>) REFERENCES 	FARMER(</a:t>
            </a:r>
            <a:r>
              <a:rPr lang="en-US" sz="2500" dirty="0" err="1">
                <a:solidFill>
                  <a:schemeClr val="bg1"/>
                </a:solidFill>
              </a:rPr>
              <a:t>FarmerID</a:t>
            </a:r>
            <a:r>
              <a:rPr lang="en-US" sz="2500" dirty="0">
                <a:solidFill>
                  <a:schemeClr val="bg1"/>
                </a:solidFill>
              </a:rPr>
              <a:t>)</a:t>
            </a:r>
            <a:r>
              <a:rPr lang="en-IN" sz="2500" dirty="0">
                <a:solidFill>
                  <a:schemeClr val="bg1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1696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522568"/>
            <a:ext cx="5147193" cy="933809"/>
          </a:xfrm>
        </p:spPr>
        <p:txBody>
          <a:bodyPr/>
          <a:lstStyle/>
          <a:p>
            <a:r>
              <a:rPr lang="en-US" sz="4000" b="1" u="sng" dirty="0"/>
              <a:t>Fertilizer Table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48EF356-1822-E2AE-2794-322870D4C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104" r="18104"/>
          <a:stretch/>
        </p:blipFill>
        <p:spPr>
          <a:xfrm>
            <a:off x="0" y="-5080"/>
            <a:ext cx="6576291" cy="6872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6E0131-B00D-6FCA-26C5-8EFC96B2DB5A}"/>
              </a:ext>
            </a:extLst>
          </p:cNvPr>
          <p:cNvSpPr txBox="1"/>
          <p:nvPr/>
        </p:nvSpPr>
        <p:spPr>
          <a:xfrm>
            <a:off x="5571242" y="2535810"/>
            <a:ext cx="62664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CREATE TABLE FERTILIZER(	</a:t>
            </a:r>
          </a:p>
          <a:p>
            <a:r>
              <a:rPr lang="en-US" sz="2500" dirty="0">
                <a:solidFill>
                  <a:schemeClr val="bg1"/>
                </a:solidFill>
              </a:rPr>
              <a:t>	</a:t>
            </a:r>
            <a:r>
              <a:rPr lang="en-US" sz="2500" dirty="0" err="1">
                <a:solidFill>
                  <a:schemeClr val="bg1"/>
                </a:solidFill>
              </a:rPr>
              <a:t>FertilizerID</a:t>
            </a:r>
            <a:r>
              <a:rPr lang="en-US" sz="2500" dirty="0">
                <a:solidFill>
                  <a:schemeClr val="bg1"/>
                </a:solidFill>
              </a:rPr>
              <a:t> CHAR(4) NOT NULL,	Description VARCHAR(30) NOT NULL,</a:t>
            </a:r>
          </a:p>
          <a:p>
            <a:r>
              <a:rPr lang="en-US" sz="2500" dirty="0">
                <a:solidFill>
                  <a:schemeClr val="bg1"/>
                </a:solidFill>
              </a:rPr>
              <a:t>	PRIMARY KEY(</a:t>
            </a:r>
            <a:r>
              <a:rPr lang="en-US" sz="2500" dirty="0" err="1">
                <a:solidFill>
                  <a:schemeClr val="bg1"/>
                </a:solidFill>
              </a:rPr>
              <a:t>FertilizerID</a:t>
            </a:r>
            <a:r>
              <a:rPr lang="en-US" sz="2500" dirty="0">
                <a:solidFill>
                  <a:schemeClr val="bg1"/>
                </a:solidFill>
              </a:rPr>
              <a:t>));</a:t>
            </a:r>
            <a:endParaRPr lang="en-IN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05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9948" y="452488"/>
            <a:ext cx="4179570" cy="812877"/>
          </a:xfrm>
        </p:spPr>
        <p:txBody>
          <a:bodyPr/>
          <a:lstStyle/>
          <a:p>
            <a:r>
              <a:rPr lang="en-US" sz="4000" b="1" u="sng" dirty="0"/>
              <a:t>receiver Table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48EF356-1822-E2AE-2794-322870D4C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104" r="18104"/>
          <a:stretch/>
        </p:blipFill>
        <p:spPr>
          <a:xfrm>
            <a:off x="0" y="-5080"/>
            <a:ext cx="6576291" cy="6872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6E0131-B00D-6FCA-26C5-8EFC96B2DB5A}"/>
              </a:ext>
            </a:extLst>
          </p:cNvPr>
          <p:cNvSpPr txBox="1"/>
          <p:nvPr/>
        </p:nvSpPr>
        <p:spPr>
          <a:xfrm>
            <a:off x="5382705" y="2036311"/>
            <a:ext cx="7972308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</a:rPr>
              <a:t>CREATE TABLE RECEIVES(	</a:t>
            </a:r>
          </a:p>
          <a:p>
            <a:r>
              <a:rPr lang="en-IN" sz="2500" dirty="0">
                <a:solidFill>
                  <a:schemeClr val="bg1"/>
                </a:solidFill>
              </a:rPr>
              <a:t>	</a:t>
            </a:r>
            <a:r>
              <a:rPr lang="en-IN" sz="2500" dirty="0" err="1">
                <a:solidFill>
                  <a:schemeClr val="bg1"/>
                </a:solidFill>
              </a:rPr>
              <a:t>LandID</a:t>
            </a:r>
            <a:r>
              <a:rPr lang="en-IN" sz="2500" dirty="0">
                <a:solidFill>
                  <a:schemeClr val="bg1"/>
                </a:solidFill>
              </a:rPr>
              <a:t> CHAR(4) NOT NULL,			</a:t>
            </a:r>
            <a:r>
              <a:rPr lang="en-IN" sz="2500" dirty="0" err="1">
                <a:solidFill>
                  <a:schemeClr val="bg1"/>
                </a:solidFill>
              </a:rPr>
              <a:t>FertilizerID</a:t>
            </a:r>
            <a:r>
              <a:rPr lang="en-IN" sz="2500" dirty="0">
                <a:solidFill>
                  <a:schemeClr val="bg1"/>
                </a:solidFill>
              </a:rPr>
              <a:t> CHAR(4) NOT NULL,</a:t>
            </a:r>
          </a:p>
          <a:p>
            <a:r>
              <a:rPr lang="en-IN" sz="2500" dirty="0">
                <a:solidFill>
                  <a:schemeClr val="bg1"/>
                </a:solidFill>
              </a:rPr>
              <a:t>	</a:t>
            </a:r>
            <a:r>
              <a:rPr lang="en-IN" sz="2500" dirty="0" err="1">
                <a:solidFill>
                  <a:schemeClr val="bg1"/>
                </a:solidFill>
              </a:rPr>
              <a:t>IssueDate</a:t>
            </a:r>
            <a:r>
              <a:rPr lang="en-IN" sz="2500" dirty="0">
                <a:solidFill>
                  <a:schemeClr val="bg1"/>
                </a:solidFill>
              </a:rPr>
              <a:t> DATE,</a:t>
            </a:r>
          </a:p>
          <a:p>
            <a:r>
              <a:rPr lang="en-IN" sz="2500" dirty="0">
                <a:solidFill>
                  <a:schemeClr val="bg1"/>
                </a:solidFill>
              </a:rPr>
              <a:t>	Amount DECIMAL(8,3) NOT NULL,</a:t>
            </a:r>
          </a:p>
          <a:p>
            <a:r>
              <a:rPr lang="en-IN" sz="2500" dirty="0">
                <a:solidFill>
                  <a:schemeClr val="bg1"/>
                </a:solidFill>
              </a:rPr>
              <a:t>	FOREIGN KEY (</a:t>
            </a:r>
            <a:r>
              <a:rPr lang="en-IN" sz="2500" dirty="0" err="1">
                <a:solidFill>
                  <a:schemeClr val="bg1"/>
                </a:solidFill>
              </a:rPr>
              <a:t>LandID</a:t>
            </a:r>
            <a:r>
              <a:rPr lang="en-IN" sz="2500" dirty="0">
                <a:solidFill>
                  <a:schemeClr val="bg1"/>
                </a:solidFill>
              </a:rPr>
              <a:t>) REFERENCES 	CULTIVATION(</a:t>
            </a:r>
            <a:r>
              <a:rPr lang="en-IN" sz="2500" dirty="0" err="1">
                <a:solidFill>
                  <a:schemeClr val="bg1"/>
                </a:solidFill>
              </a:rPr>
              <a:t>LandID</a:t>
            </a:r>
            <a:r>
              <a:rPr lang="en-IN" sz="2500" dirty="0">
                <a:solidFill>
                  <a:schemeClr val="bg1"/>
                </a:solidFill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997295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9948" y="452488"/>
            <a:ext cx="4179570" cy="812877"/>
          </a:xfrm>
        </p:spPr>
        <p:txBody>
          <a:bodyPr/>
          <a:lstStyle/>
          <a:p>
            <a:r>
              <a:rPr lang="en-US" sz="4000" b="1" u="sng" dirty="0"/>
              <a:t>Stores Table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48EF356-1822-E2AE-2794-322870D4C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104" r="18104"/>
          <a:stretch/>
        </p:blipFill>
        <p:spPr>
          <a:xfrm>
            <a:off x="0" y="-5080"/>
            <a:ext cx="6576291" cy="6872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6E0131-B00D-6FCA-26C5-8EFC96B2DB5A}"/>
              </a:ext>
            </a:extLst>
          </p:cNvPr>
          <p:cNvSpPr txBox="1"/>
          <p:nvPr/>
        </p:nvSpPr>
        <p:spPr>
          <a:xfrm>
            <a:off x="5410986" y="2019195"/>
            <a:ext cx="9244926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</a:rPr>
              <a:t>CREATE TABLE STORES(	</a:t>
            </a:r>
          </a:p>
          <a:p>
            <a:r>
              <a:rPr lang="en-IN" sz="2500" dirty="0">
                <a:solidFill>
                  <a:schemeClr val="bg1"/>
                </a:solidFill>
              </a:rPr>
              <a:t>	</a:t>
            </a:r>
            <a:r>
              <a:rPr lang="en-IN" sz="2500" dirty="0" err="1">
                <a:solidFill>
                  <a:schemeClr val="bg1"/>
                </a:solidFill>
              </a:rPr>
              <a:t>FertilizerID</a:t>
            </a:r>
            <a:r>
              <a:rPr lang="en-IN" sz="2500" dirty="0">
                <a:solidFill>
                  <a:schemeClr val="bg1"/>
                </a:solidFill>
              </a:rPr>
              <a:t> CHAR(4) NOT NULL,</a:t>
            </a:r>
          </a:p>
          <a:p>
            <a:r>
              <a:rPr lang="en-IN" sz="2500" dirty="0">
                <a:solidFill>
                  <a:schemeClr val="bg1"/>
                </a:solidFill>
              </a:rPr>
              <a:t>	</a:t>
            </a:r>
            <a:r>
              <a:rPr lang="en-IN" sz="2500" dirty="0" err="1">
                <a:solidFill>
                  <a:schemeClr val="bg1"/>
                </a:solidFill>
              </a:rPr>
              <a:t>CenterID</a:t>
            </a:r>
            <a:r>
              <a:rPr lang="en-IN" sz="2500" dirty="0">
                <a:solidFill>
                  <a:schemeClr val="bg1"/>
                </a:solidFill>
              </a:rPr>
              <a:t> CHAR(4) NOT NULL,</a:t>
            </a:r>
          </a:p>
          <a:p>
            <a:r>
              <a:rPr lang="en-IN" sz="2500" dirty="0">
                <a:solidFill>
                  <a:schemeClr val="bg1"/>
                </a:solidFill>
              </a:rPr>
              <a:t>	</a:t>
            </a:r>
            <a:r>
              <a:rPr lang="en-IN" sz="2500" dirty="0" err="1">
                <a:solidFill>
                  <a:schemeClr val="bg1"/>
                </a:solidFill>
              </a:rPr>
              <a:t>QtyOnHand</a:t>
            </a:r>
            <a:r>
              <a:rPr lang="en-IN" sz="2500" dirty="0">
                <a:solidFill>
                  <a:schemeClr val="bg1"/>
                </a:solidFill>
              </a:rPr>
              <a:t> DECIMAL(8,3) NOT NULL,</a:t>
            </a:r>
          </a:p>
          <a:p>
            <a:r>
              <a:rPr lang="en-IN" sz="2500" dirty="0">
                <a:solidFill>
                  <a:schemeClr val="bg1"/>
                </a:solidFill>
              </a:rPr>
              <a:t>	</a:t>
            </a:r>
            <a:r>
              <a:rPr lang="en-IN" sz="2500" dirty="0" err="1">
                <a:solidFill>
                  <a:schemeClr val="bg1"/>
                </a:solidFill>
              </a:rPr>
              <a:t>StoredDate</a:t>
            </a:r>
            <a:r>
              <a:rPr lang="en-IN" sz="2500" dirty="0">
                <a:solidFill>
                  <a:schemeClr val="bg1"/>
                </a:solidFill>
              </a:rPr>
              <a:t> DATE,</a:t>
            </a:r>
          </a:p>
          <a:p>
            <a:r>
              <a:rPr lang="en-IN" sz="2500" dirty="0">
                <a:solidFill>
                  <a:schemeClr val="bg1"/>
                </a:solidFill>
              </a:rPr>
              <a:t>	</a:t>
            </a:r>
            <a:r>
              <a:rPr lang="en-IN" sz="2500" dirty="0" err="1">
                <a:solidFill>
                  <a:schemeClr val="bg1"/>
                </a:solidFill>
              </a:rPr>
              <a:t>ExpireDate</a:t>
            </a:r>
            <a:r>
              <a:rPr lang="en-IN" sz="2500" dirty="0">
                <a:solidFill>
                  <a:schemeClr val="bg1"/>
                </a:solidFill>
              </a:rPr>
              <a:t> DATE,</a:t>
            </a:r>
          </a:p>
          <a:p>
            <a:r>
              <a:rPr lang="en-IN" sz="2500" dirty="0">
                <a:solidFill>
                  <a:schemeClr val="bg1"/>
                </a:solidFill>
              </a:rPr>
              <a:t>	FOREIGN KEY (</a:t>
            </a:r>
            <a:r>
              <a:rPr lang="en-IN" sz="2500" dirty="0" err="1">
                <a:solidFill>
                  <a:schemeClr val="bg1"/>
                </a:solidFill>
              </a:rPr>
              <a:t>FertilizerID</a:t>
            </a:r>
            <a:r>
              <a:rPr lang="en-IN" sz="2500" dirty="0">
                <a:solidFill>
                  <a:schemeClr val="bg1"/>
                </a:solidFill>
              </a:rPr>
              <a:t>) REFERENCES 	FERTILIZER(</a:t>
            </a:r>
            <a:r>
              <a:rPr lang="en-IN" sz="2500" dirty="0" err="1">
                <a:solidFill>
                  <a:schemeClr val="bg1"/>
                </a:solidFill>
              </a:rPr>
              <a:t>FertilizerID</a:t>
            </a:r>
            <a:r>
              <a:rPr lang="en-IN" sz="2500" dirty="0">
                <a:solidFill>
                  <a:schemeClr val="bg1"/>
                </a:solidFill>
              </a:rPr>
              <a:t>),</a:t>
            </a:r>
          </a:p>
          <a:p>
            <a:r>
              <a:rPr lang="en-IN" sz="2500" dirty="0">
                <a:solidFill>
                  <a:schemeClr val="bg1"/>
                </a:solidFill>
              </a:rPr>
              <a:t>	FOREIGN KEY (</a:t>
            </a:r>
            <a:r>
              <a:rPr lang="en-IN" sz="2500" dirty="0" err="1">
                <a:solidFill>
                  <a:schemeClr val="bg1"/>
                </a:solidFill>
              </a:rPr>
              <a:t>CenterID</a:t>
            </a:r>
            <a:r>
              <a:rPr lang="en-IN" sz="2500" dirty="0">
                <a:solidFill>
                  <a:schemeClr val="bg1"/>
                </a:solidFill>
              </a:rPr>
              <a:t>) </a:t>
            </a:r>
          </a:p>
          <a:p>
            <a:r>
              <a:rPr lang="en-IN" sz="2500" dirty="0">
                <a:solidFill>
                  <a:schemeClr val="bg1"/>
                </a:solidFill>
              </a:rPr>
              <a:t>	REFERENCES SUPPLY(</a:t>
            </a:r>
            <a:r>
              <a:rPr lang="en-IN" sz="2500" dirty="0" err="1">
                <a:solidFill>
                  <a:schemeClr val="bg1"/>
                </a:solidFill>
              </a:rPr>
              <a:t>CenterID</a:t>
            </a:r>
            <a:r>
              <a:rPr lang="en-IN" sz="2500" dirty="0">
                <a:solidFill>
                  <a:schemeClr val="bg1"/>
                </a:solidFill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393351132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59</TotalTime>
  <Words>536</Words>
  <Application>Microsoft Office PowerPoint</Application>
  <PresentationFormat>Widescreen</PresentationFormat>
  <Paragraphs>79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Tenorite</vt:lpstr>
      <vt:lpstr>Custom</vt:lpstr>
      <vt:lpstr>Fertilizer Management System      -Aditya Ghodke      -Aditya Chougule     -Abhijeet Surshetwar  </vt:lpstr>
      <vt:lpstr>Table Of Content</vt:lpstr>
      <vt:lpstr>Farmer Table    </vt:lpstr>
      <vt:lpstr>Officer Table</vt:lpstr>
      <vt:lpstr>Supply Table    </vt:lpstr>
      <vt:lpstr>Cultivation Table</vt:lpstr>
      <vt:lpstr>Fertilizer Table</vt:lpstr>
      <vt:lpstr>receiver Table</vt:lpstr>
      <vt:lpstr>Stores Table</vt:lpstr>
      <vt:lpstr>Some Important info about tables </vt:lpstr>
      <vt:lpstr>Final tips &amp; 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abhijeet surshetwar</dc:creator>
  <cp:lastModifiedBy>abhijeet surshetwar</cp:lastModifiedBy>
  <cp:revision>9</cp:revision>
  <dcterms:created xsi:type="dcterms:W3CDTF">2024-07-09T21:23:57Z</dcterms:created>
  <dcterms:modified xsi:type="dcterms:W3CDTF">2024-07-12T08:14:43Z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